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1"/>
  </p:notesMasterIdLst>
  <p:sldIdLst>
    <p:sldId id="307" r:id="rId2"/>
    <p:sldId id="304" r:id="rId3"/>
    <p:sldId id="303" r:id="rId4"/>
    <p:sldId id="305" r:id="rId5"/>
    <p:sldId id="306" r:id="rId6"/>
    <p:sldId id="256" r:id="rId7"/>
    <p:sldId id="287" r:id="rId8"/>
    <p:sldId id="266" r:id="rId9"/>
    <p:sldId id="269" r:id="rId10"/>
    <p:sldId id="288" r:id="rId11"/>
    <p:sldId id="267" r:id="rId12"/>
    <p:sldId id="268" r:id="rId13"/>
    <p:sldId id="289" r:id="rId14"/>
    <p:sldId id="257" r:id="rId15"/>
    <p:sldId id="290" r:id="rId16"/>
    <p:sldId id="270" r:id="rId17"/>
    <p:sldId id="271" r:id="rId18"/>
    <p:sldId id="272" r:id="rId19"/>
    <p:sldId id="273" r:id="rId20"/>
    <p:sldId id="274" r:id="rId21"/>
    <p:sldId id="281" r:id="rId22"/>
    <p:sldId id="275" r:id="rId23"/>
    <p:sldId id="277" r:id="rId24"/>
    <p:sldId id="279" r:id="rId25"/>
    <p:sldId id="278" r:id="rId26"/>
    <p:sldId id="276" r:id="rId27"/>
    <p:sldId id="280" r:id="rId28"/>
    <p:sldId id="282" r:id="rId29"/>
    <p:sldId id="283" r:id="rId30"/>
    <p:sldId id="291" r:id="rId31"/>
    <p:sldId id="258" r:id="rId32"/>
    <p:sldId id="292" r:id="rId33"/>
    <p:sldId id="293" r:id="rId34"/>
    <p:sldId id="294" r:id="rId35"/>
    <p:sldId id="260" r:id="rId36"/>
    <p:sldId id="262" r:id="rId37"/>
    <p:sldId id="263" r:id="rId38"/>
    <p:sldId id="264" r:id="rId39"/>
    <p:sldId id="295" r:id="rId40"/>
    <p:sldId id="296" r:id="rId41"/>
    <p:sldId id="297" r:id="rId42"/>
    <p:sldId id="298" r:id="rId43"/>
    <p:sldId id="299" r:id="rId44"/>
    <p:sldId id="302" r:id="rId45"/>
    <p:sldId id="300" r:id="rId46"/>
    <p:sldId id="301" r:id="rId47"/>
    <p:sldId id="284" r:id="rId48"/>
    <p:sldId id="285" r:id="rId49"/>
    <p:sldId id="286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B7556-AF4D-474D-BE6E-45F61596FB3F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35290-F7F1-4896-9540-73EAF553A9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500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Фролова Снежана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Геогр.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89EA5-7658-4E15-8F20-BA0F7ACBF9E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95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A8E0-A03D-431C-AB39-7F9831762594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EB68-C1A6-472F-813D-906F83F4B9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A8E0-A03D-431C-AB39-7F9831762594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EB68-C1A6-472F-813D-906F83F4B9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A8E0-A03D-431C-AB39-7F9831762594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EB68-C1A6-472F-813D-906F83F4B93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A8E0-A03D-431C-AB39-7F9831762594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EB68-C1A6-472F-813D-906F83F4B93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A8E0-A03D-431C-AB39-7F9831762594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EB68-C1A6-472F-813D-906F83F4B9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A8E0-A03D-431C-AB39-7F9831762594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EB68-C1A6-472F-813D-906F83F4B93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A8E0-A03D-431C-AB39-7F9831762594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EB68-C1A6-472F-813D-906F83F4B9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A8E0-A03D-431C-AB39-7F9831762594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EB68-C1A6-472F-813D-906F83F4B9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A8E0-A03D-431C-AB39-7F9831762594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EB68-C1A6-472F-813D-906F83F4B9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A8E0-A03D-431C-AB39-7F9831762594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EB68-C1A6-472F-813D-906F83F4B93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3A8E0-A03D-431C-AB39-7F9831762594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EB68-C1A6-472F-813D-906F83F4B93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6B3A8E0-A03D-431C-AB39-7F9831762594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C6EB68-C1A6-472F-813D-906F83F4B93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E%D0%BB%D0%BB%D0%B5%D0%B4%D0%B6" TargetMode="External"/><Relationship Id="rId2" Type="http://schemas.openxmlformats.org/officeDocument/2006/relationships/hyperlink" Target="https://ru.wikipedia.org/wiki/%D0%AD%D0%BA%D0%B7%D0%B0%D0%BC%D0%B5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0%D1%82%D1%82%D0%B5%D1%81%D1%82%D0%B0%D1%82" TargetMode="External"/><Relationship Id="rId5" Type="http://schemas.openxmlformats.org/officeDocument/2006/relationships/hyperlink" Target="https://ru.wikipedia.org/wiki/%D0%A4%D0%B5%D0%B4%D0%B5%D1%80%D0%B0%D1%82%D0%B8%D0%B2%D0%BD%D0%BE%D0%B5_%D1%83%D1%81%D1%82%D1%80%D0%BE%D0%B9%D1%81%D1%82%D0%B2%D0%BE_%D0%A0%D0%BE%D1%81%D1%81%D0%B8%D0%B8" TargetMode="External"/><Relationship Id="rId4" Type="http://schemas.openxmlformats.org/officeDocument/2006/relationships/hyperlink" Target="https://ru.wikipedia.org/wiki/%D0%A2%D0%B5%D1%85%D0%BD%D0%B8%D0%BA%D1%83%D0%BC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08720"/>
            <a:ext cx="7408333" cy="5217443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14 сентября \2017-2018 учебный год</a:t>
            </a:r>
          </a:p>
          <a:p>
            <a:r>
              <a:rPr lang="ru-RU" b="1" dirty="0" smtClean="0"/>
              <a:t>9 классы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sz="4000" b="1" dirty="0" smtClean="0"/>
              <a:t>Общешкольное</a:t>
            </a:r>
          </a:p>
          <a:p>
            <a:pPr marL="0" indent="0" algn="ctr">
              <a:buNone/>
            </a:pPr>
            <a:r>
              <a:rPr lang="ru-RU" sz="4000" b="1" dirty="0" smtClean="0"/>
              <a:t>родительское </a:t>
            </a:r>
            <a:r>
              <a:rPr lang="ru-RU" sz="4000" b="1" dirty="0"/>
              <a:t>собрание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«Порядок проведения ОГЭ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3600" b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 году». </a:t>
            </a:r>
            <a:endParaRPr lang="ru-RU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Заместитель директора </a:t>
            </a:r>
          </a:p>
          <a:p>
            <a:pPr marL="0" indent="0" algn="r">
              <a:buNone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Терехова Е.Ю.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61063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СДАЕМ?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358246" cy="5929354"/>
          </a:xfrm>
        </p:spPr>
        <p:txBody>
          <a:bodyPr>
            <a:noAutofit/>
          </a:bodyPr>
          <a:lstStyle/>
          <a:p>
            <a:pPr marL="0" lvl="0" indent="53975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2015 году обязательными экзаменами в форме ГИА являлись только русский язык и математика.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53975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2016 года, кроме русского языка и математики, школьников обязали сдавать ещё два экзамена по выбору.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53975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Соответствующее нововведение зафиксировано в приказа Минобрнауки. 1. Пункт 4 изложить в следующей редакции: «ГИА включает в себя обязательные экзамены по русскому языку и математике, а также экзамены по двум учебным предметам по выбору обучающегося из числа учебных предметов: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539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физика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539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химия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539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биология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539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литература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539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география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539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история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539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обществознание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539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иностранные языки (английский, французский, немецкий и испанский языки)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539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информатика и информационно-коммуникационные технологии (ИКТ)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25112"/>
          </a:xfrm>
        </p:spPr>
        <p:txBody>
          <a:bodyPr>
            <a:normAutofit/>
          </a:bodyPr>
          <a:lstStyle/>
          <a:p>
            <a:pPr marL="3175" lvl="0" indent="11113" algn="just"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Первый замминистра образования и науки России Наталья Третьяк заявляла, что в министерстве недовольны тем, что среди школьников намечается тенденция: сдавать только то, что обязательно, а от предметов по выбору отказываться вовсе. Наталья Третьяк сообщила, что вслед за ЕГЭ министерство намерено реформировать ОГЭ, поэтапно увеличив число обязательных экзаменов в девятых классах: с 2016 года сделать вместо двух – четыре, с 2018 – пять, а с 2020 – шесть.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КОГДА СДАЕМ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500174"/>
          <a:ext cx="7072366" cy="5012988"/>
        </p:xfrm>
        <a:graphic>
          <a:graphicData uri="http://schemas.openxmlformats.org/drawingml/2006/table">
            <a:tbl>
              <a:tblPr/>
              <a:tblGrid>
                <a:gridCol w="3536183"/>
                <a:gridCol w="3536183"/>
              </a:tblGrid>
              <a:tr h="219676">
                <a:tc gridSpan="2"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Основной период</a:t>
                      </a: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676">
                <a:tc>
                  <a:txBody>
                    <a:bodyPr/>
                    <a:lstStyle/>
                    <a:p>
                      <a:r>
                        <a:rPr lang="ru-RU" sz="1400" b="1">
                          <a:latin typeface="Times New Roman" pitchFamily="18" charset="0"/>
                          <a:cs typeface="Times New Roman" pitchFamily="18" charset="0"/>
                        </a:rPr>
                        <a:t>26 мая (пт)</a:t>
                      </a: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иностранные языки</a:t>
                      </a: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76">
                <a:tc>
                  <a:txBody>
                    <a:bodyPr/>
                    <a:lstStyle/>
                    <a:p>
                      <a:r>
                        <a:rPr lang="ru-RU" sz="1400" b="1">
                          <a:latin typeface="Times New Roman" pitchFamily="18" charset="0"/>
                          <a:cs typeface="Times New Roman" pitchFamily="18" charset="0"/>
                        </a:rPr>
                        <a:t>27 мая (сб)</a:t>
                      </a: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иностранные языки</a:t>
                      </a: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432">
                <a:tc>
                  <a:txBody>
                    <a:bodyPr/>
                    <a:lstStyle/>
                    <a:p>
                      <a:r>
                        <a:rPr lang="ru-RU" dirty="0"/>
                        <a:t>30 мая (</a:t>
                      </a:r>
                      <a:r>
                        <a:rPr lang="ru-RU" dirty="0" err="1"/>
                        <a:t>вт</a:t>
                      </a:r>
                      <a:r>
                        <a:rPr lang="ru-RU" dirty="0"/>
                        <a:t>)</a:t>
                      </a: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r>
                        <a:rPr lang="ru-RU" dirty="0"/>
                        <a:t>, физика</a:t>
                      </a: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19676">
                <a:tc>
                  <a:txBody>
                    <a:bodyPr/>
                    <a:lstStyle/>
                    <a:p>
                      <a:r>
                        <a:rPr lang="ru-RU" dirty="0"/>
                        <a:t>1 июня (</a:t>
                      </a:r>
                      <a:r>
                        <a:rPr lang="ru-RU" dirty="0" err="1"/>
                        <a:t>чт</a:t>
                      </a:r>
                      <a:r>
                        <a:rPr lang="ru-RU" dirty="0"/>
                        <a:t>)</a:t>
                      </a: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математика</a:t>
                      </a: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549189">
                <a:tc>
                  <a:txBody>
                    <a:bodyPr/>
                    <a:lstStyle/>
                    <a:p>
                      <a:r>
                        <a:rPr lang="ru-RU"/>
                        <a:t>6 июня (вт)</a:t>
                      </a: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обществознание, </a:t>
                      </a:r>
                      <a:r>
                        <a:rPr lang="ru-RU" dirty="0"/>
                        <a:t>география</a:t>
                      </a: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19676">
                <a:tc>
                  <a:txBody>
                    <a:bodyPr/>
                    <a:lstStyle/>
                    <a:p>
                      <a:r>
                        <a:rPr lang="ru-RU"/>
                        <a:t>8 июня (чт)</a:t>
                      </a: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русский язык</a:t>
                      </a: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84432">
                <a:tc>
                  <a:txBody>
                    <a:bodyPr/>
                    <a:lstStyle/>
                    <a:p>
                      <a:r>
                        <a:rPr lang="ru-RU" sz="1400" b="1">
                          <a:latin typeface="Times New Roman" pitchFamily="18" charset="0"/>
                          <a:cs typeface="Times New Roman" pitchFamily="18" charset="0"/>
                        </a:rPr>
                        <a:t>19 июня (пн)</a:t>
                      </a: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резерв: литература, история, биология, физика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189">
                <a:tc>
                  <a:txBody>
                    <a:bodyPr/>
                    <a:lstStyle/>
                    <a:p>
                      <a:r>
                        <a:rPr lang="ru-RU" sz="1400" b="1">
                          <a:latin typeface="Times New Roman" pitchFamily="18" charset="0"/>
                          <a:cs typeface="Times New Roman" pitchFamily="18" charset="0"/>
                        </a:rPr>
                        <a:t>20 июня (вт)</a:t>
                      </a: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резерв: информатика и ИКТ, обществознание, химия, география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76">
                <a:tc>
                  <a:txBody>
                    <a:bodyPr/>
                    <a:lstStyle/>
                    <a:p>
                      <a:r>
                        <a:rPr lang="ru-RU" sz="1400" b="1">
                          <a:latin typeface="Times New Roman" pitchFamily="18" charset="0"/>
                          <a:cs typeface="Times New Roman" pitchFamily="18" charset="0"/>
                        </a:rPr>
                        <a:t>21 июня (ср)</a:t>
                      </a: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резерв: математика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76">
                <a:tc>
                  <a:txBody>
                    <a:bodyPr/>
                    <a:lstStyle/>
                    <a:p>
                      <a:r>
                        <a:rPr lang="ru-RU" sz="1400" b="1">
                          <a:latin typeface="Times New Roman" pitchFamily="18" charset="0"/>
                          <a:cs typeface="Times New Roman" pitchFamily="18" charset="0"/>
                        </a:rPr>
                        <a:t>22 июня (чт)</a:t>
                      </a: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резерв: русский язык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76">
                <a:tc>
                  <a:txBody>
                    <a:bodyPr/>
                    <a:lstStyle/>
                    <a:p>
                      <a:r>
                        <a:rPr lang="ru-RU" sz="1400" b="1">
                          <a:latin typeface="Times New Roman" pitchFamily="18" charset="0"/>
                          <a:cs typeface="Times New Roman" pitchFamily="18" charset="0"/>
                        </a:rPr>
                        <a:t>23 июня (пт)</a:t>
                      </a: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резерв: иностранные языки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76">
                <a:tc>
                  <a:txBody>
                    <a:bodyPr/>
                    <a:lstStyle/>
                    <a:p>
                      <a:r>
                        <a:rPr lang="ru-RU" sz="1400" b="1">
                          <a:latin typeface="Times New Roman" pitchFamily="18" charset="0"/>
                          <a:cs typeface="Times New Roman" pitchFamily="18" charset="0"/>
                        </a:rPr>
                        <a:t>24 июня (сб)</a:t>
                      </a: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1" dirty="0">
                          <a:latin typeface="Times New Roman" pitchFamily="18" charset="0"/>
                          <a:cs typeface="Times New Roman" pitchFamily="18" charset="0"/>
                        </a:rPr>
                        <a:t>резерв: по всем предметам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676">
                <a:tc gridSpan="2">
                  <a:txBody>
                    <a:bodyPr/>
                    <a:lstStyle/>
                    <a:p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4919" marR="54919" marT="27459" marB="2745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6984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Расписание ОГЭ в 2017 году(ПРОЕКТ)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СДАЕМ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60007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ОГЭ по всем учебным предметам начинается в 10.00 по местному времени. В день экзамена участник ОГЭ прибывает в ППЭ не позднее 9.15 по местному времени.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Место проведения: ППЭ в школе №61 Нижний Тагил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Допуск в ППЭ осуществляется при наличии у участников документов(ПАСПОРТ), удостоверяющих личность, и при наличии их в списках распределения в данный ППЭ.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отсутствия у обучающихся документа, удостоверяющего личность, он допускается в ППЭ после подтверждения его личности сопровождающим.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участник ОГЭ опоздал на экзамен, он допускается к сдаче ОГЭ в установленном порядке, при этом время окончания экзамена не продлевается, повторный общий инструктаж не проводится. Организаторы предоставляют необходимую информацию для заполнения полей бланков ОГЭ.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Повторно к участию в ОГЭ по данному учебному предмету в дополнительные сроки указанный участник может быть допущен только по решению председателя ГЭК.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43251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день проведения экзамена (в период с момента входа в ППЭ и до окончания экзамена) участникам запрещается иметь при себе средства связи, электронно-вычислительную технику, фото-, аудио- и видеоаппаратуру, справочные материалы, письменные заметки и иные средства хранения и передачи информации, выносить из аудитории письменные заметки и иные средства хранения и передачи информации. Из ППЭ запрещается выносить экзаменационные материалы, в том числе КИМ и черновики на бумажном или электронном носителях, фотографировать экзаменационные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229600" cy="1066800"/>
          </a:xfrm>
        </p:spPr>
        <p:txBody>
          <a:bodyPr/>
          <a:lstStyle/>
          <a:p>
            <a:r>
              <a:rPr lang="ru-RU" b="1" dirty="0" smtClean="0"/>
              <a:t>ЗАПРЕЩЕНО!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0451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b="1" dirty="0" smtClean="0"/>
              <a:t>Рекомендуется </a:t>
            </a:r>
            <a:r>
              <a:rPr lang="ru-RU" dirty="0" smtClean="0"/>
              <a:t>взять с собой только необходимые вещи:</a:t>
            </a:r>
          </a:p>
          <a:p>
            <a:pPr algn="just"/>
            <a:r>
              <a:rPr lang="ru-RU" dirty="0" err="1" smtClean="0"/>
              <a:t>Гелевая</a:t>
            </a:r>
            <a:r>
              <a:rPr lang="ru-RU" dirty="0" smtClean="0"/>
              <a:t> или капиллярная ручка с чернилами черного цвета</a:t>
            </a:r>
          </a:p>
          <a:p>
            <a:pPr algn="just"/>
            <a:r>
              <a:rPr lang="ru-RU" dirty="0" smtClean="0"/>
              <a:t>Разрешенные средства обучения и воспитания.</a:t>
            </a:r>
          </a:p>
          <a:p>
            <a:pPr algn="just"/>
            <a:r>
              <a:rPr lang="ru-RU" dirty="0" smtClean="0"/>
              <a:t>Лекарства и питание (при необходимости)</a:t>
            </a:r>
          </a:p>
          <a:p>
            <a:pPr algn="just"/>
            <a:endParaRPr lang="ru-RU" dirty="0" smtClean="0"/>
          </a:p>
          <a:p>
            <a:pPr algn="just">
              <a:buNone/>
            </a:pPr>
            <a:r>
              <a:rPr lang="ru-RU" dirty="0" smtClean="0"/>
              <a:t>Иные вещи участники ОГЭ обязаны оставить в специально разрешенном месте для хранения личных вещей до входа в ППЭ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9600" b="1" i="1" dirty="0">
                <a:solidFill>
                  <a:srgbClr val="0070C0"/>
                </a:solidFill>
              </a:rPr>
              <a:t>8</a:t>
            </a:r>
            <a:r>
              <a:rPr lang="ru-RU" sz="9600" b="1" i="1" dirty="0" smtClean="0">
                <a:solidFill>
                  <a:srgbClr val="0070C0"/>
                </a:solidFill>
              </a:rPr>
              <a:t> классы</a:t>
            </a:r>
          </a:p>
          <a:p>
            <a:pPr marL="0" indent="0" algn="ctr">
              <a:buNone/>
            </a:pPr>
            <a:r>
              <a:rPr lang="ru-RU" sz="9600" b="1" i="1" dirty="0" smtClean="0">
                <a:solidFill>
                  <a:srgbClr val="0070C0"/>
                </a:solidFill>
              </a:rPr>
              <a:t>2016-2017 учебный год</a:t>
            </a:r>
            <a:endParaRPr lang="ru-RU" sz="96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0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32511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Участники ОГЭ занимают рабочие места в аудитории в соответствие со списками распределения. Изменение рабочего места запрещено.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время экзамена запрещено общаться друг с другом, свободно перемещаться по аудитории и ППЭ, выходить из аудитории без разрешения организатора.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выходе из аудитории во время экзамена участник ОГЭ должен оставить экзаменационные материалы, черновики и письменные принадлежности на рабочем столе.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00808"/>
            <a:ext cx="7543800" cy="3886200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Участники ОГЭ, допустивших нарушение указанных требований или нарушения Порядка проведения государственной итоговой аттестации, удаляются с экзамена.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факт нарушения подтверждается, председатель ГЭК принимает нарушение об аннулировании результатов участника ОГЭ по соответствующему учебному предмету.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060848"/>
            <a:ext cx="7543800" cy="38862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РУССКИЙ ЯЗЫК</a:t>
            </a:r>
          </a:p>
          <a:p>
            <a:pPr>
              <a:buNone/>
            </a:pPr>
            <a:r>
              <a:rPr lang="ru-RU" dirty="0" smtClean="0"/>
              <a:t>Разрешается использовать орфографические словари.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МАТЕМАТИКА</a:t>
            </a:r>
          </a:p>
          <a:p>
            <a:r>
              <a:rPr lang="ru-RU" dirty="0" smtClean="0"/>
              <a:t>Разрешается пользоваться линейкой.</a:t>
            </a:r>
          </a:p>
          <a:p>
            <a:r>
              <a:rPr lang="ru-RU" dirty="0" smtClean="0"/>
              <a:t>Справочные материалы, которые можно использовать во время экзамена, выдаются каждому участнику ОГЭ вместе с текстом его экзаменационной работы.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ЧЕМ МОЖНО ПОЛЬЗОВАТЬСЯ НА ЭКЗАМЕНЕ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ФИЗИКА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пользоваться непрограммируемым калькулятором.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Непрограммируемый калькулятор – это калькулятор, который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должен обеспечивать арифметические вычисления (сложение, вычитание, умножение, деление, извлечение корня) и вычисление тригонометрических функций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arcsin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arcos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arctg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не должен предоставлять возможность сохранения в своей памяти баз данных экзаменационных заданий и их решений, а также любой другой информации, знание которой прямо или косвенно проверяется на экзамене.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Калькулятор не должен предоставлять экзаменующемуся возможности получения извне информации во время сдачи экзамена. Коммуникационные возможности калькулятора не должны допускать беспроводного обмена информацией с любыми внешними источниками.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Лабораторное оборудование, необходимое для выполнения части заданий,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предоставлятся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участникам ОГЭ в пункте проведения экзамена.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ЧЕМ МОЖНО ПОЛЬЗОВАТЬСЯ НА ЭКЗАМЕНЕ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88840"/>
            <a:ext cx="75438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БИОЛОГИЯ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пользоваться линейкой, карандашом и непрограммируемым калькулятором.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ГЕОГРАФИЯ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Разрешено использование непрограммируемого калькулятора, линейки и географических атласов для 7, 8 и 9 классов.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229600" cy="10668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ЧЕМ МОЖНО ПОЛЬЗОВАТЬСЯ НА ЭКЗАМЕНЕ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Всё, что не входит в спецификацию КИМ ОГЭ по предмету, иметь и использовать на экзамене запрещено, в том числе: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мобильные телефоны или иные средства связи;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любые электронно-вычислительные устройства;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фото, аудио и видеоаппаратуру;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справочные материалы и письменные заметки;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иные средства хранения и передачи информации.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нарушении этих правил и отказе в их соблюдении организаторы совместно с уполномоченным представителем ГЭК вправе удалить участника ОГЭ с экзамена с внесением записи в протокол проведения экзамена в аудитории с указанием причины удаления. На бланках и в пропуске проставляется метка о факте удаления с экзамена.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6772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325112"/>
          </a:xfrm>
        </p:spPr>
        <p:txBody>
          <a:bodyPr>
            <a:normAutofit/>
          </a:bodyPr>
          <a:lstStyle/>
          <a:p>
            <a:pPr marL="7938" indent="-7938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Экзаменационная работа выполняется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гелевой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капиллярной ручкой с чернилами черного цвета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Экзаменационная работа, выполненная другими письменными принадлежностями, не обрабатывается и не проверяется.</a:t>
            </a:r>
          </a:p>
          <a:p>
            <a:pPr marL="7938" indent="-7938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 ОГЭ пользуется при выполнении работы черновиками со штампом образовательной организации, на базе которой организован ППЭ, и делать пометки в КИМ.</a:t>
            </a:r>
          </a:p>
          <a:p>
            <a:pPr marL="7938" indent="-7938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Черновики и КИМ не проверяются и записи в них не учитываются при обработке.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 ОГЭ, который по состоянию здоровья или другим объективным причинам не может завершить выполнение экзаменационной работы, имеет право досрочно сдать экзаменационные материалы и покинуть аудиторию. Ответственный организатор должен пригласить организатора вне аудитории, который сопроводит такого участника к медицинскому работнику. В случае подтверждения медработником ухудшения состояния здоровья составляется акт о досрочном завершении экзамена по объективным причинам.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3357586"/>
          </a:xfrm>
        </p:spPr>
        <p:txBody>
          <a:bodyPr>
            <a:normAutofit/>
          </a:bodyPr>
          <a:lstStyle/>
          <a:p>
            <a:pPr marL="88900" indent="-889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Участники ОГЭ, досрочно завершившие выполнение экзаменационной работы, могут покинуть ППЭ. Организаторы принимают у них все экзаменационные материалы.</a:t>
            </a:r>
          </a:p>
          <a:p>
            <a:pPr marL="85725" indent="-11113" algn="just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 2017 году для сдачи ОГЭ отводится следующее количество времени для каждого предмета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71604" y="2928934"/>
          <a:ext cx="60960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Предмет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Время  (мин)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Русский язык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235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Математика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235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Физика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180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Биология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180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География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120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Обществознание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180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229600" cy="2357454"/>
          </a:xfrm>
        </p:spPr>
        <p:txBody>
          <a:bodyPr/>
          <a:lstStyle/>
          <a:p>
            <a:pPr marL="11113" indent="-1111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ГИА признаются удовлетворительными, если участник ГИА набрал количество баллов не ниже минимального, определяемым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Рособрнадзором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128557"/>
              </p:ext>
            </p:extLst>
          </p:nvPr>
        </p:nvGraphicFramePr>
        <p:xfrm>
          <a:off x="457200" y="1600200"/>
          <a:ext cx="8229600" cy="3845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5004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Кол.чел</a:t>
                      </a:r>
                      <a:r>
                        <a:rPr lang="ru-RU" dirty="0" smtClean="0"/>
                        <a:t>-к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отличников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хорошистов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 одной «4»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 одной «3»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81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8а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27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12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1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1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765" marR="24765" marT="24765" marB="24765" anchor="ctr"/>
                </a:tc>
              </a:tr>
              <a:tr h="781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8б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27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Times New Roman"/>
                        </a:rPr>
                        <a:t>(-1)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21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1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765" marR="24765" marT="24765" marB="24765" anchor="ctr"/>
                </a:tc>
              </a:tr>
              <a:tr h="781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8в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28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1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14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765" marR="24765" marT="24765" marB="24765" anchor="ctr"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 marL="24765" marR="24765" marT="24765" marB="2476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37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5505475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b="1" dirty="0"/>
              <a:t>ФЕДЕРАЛЬНЫЙ ИНСТИТУТ ПЕДАГОГИЧЕСКИХ ИЗМЕРЕНИЙ</a:t>
            </a:r>
          </a:p>
          <a:p>
            <a:pPr algn="ctr"/>
            <a:endParaRPr lang="ru-RU" b="1" dirty="0"/>
          </a:p>
          <a:p>
            <a:pPr algn="ctr"/>
            <a:r>
              <a:rPr lang="ru-RU" b="1" dirty="0"/>
              <a:t>Проект</a:t>
            </a:r>
          </a:p>
          <a:p>
            <a:endParaRPr lang="ru-RU" dirty="0"/>
          </a:p>
          <a:p>
            <a:r>
              <a:rPr lang="ru-RU" sz="2900" b="1" u="sng" dirty="0"/>
              <a:t>Рекомендации по использованию и интерпретации результатов выполнения экзаменационных работ для проведения в 2018 году основного государственного экзамена (ОГЭ)</a:t>
            </a:r>
          </a:p>
          <a:p>
            <a:endParaRPr lang="ru-RU" sz="2900" dirty="0"/>
          </a:p>
          <a:p>
            <a:r>
              <a:rPr lang="ru-RU" sz="2900" dirty="0"/>
              <a:t>ОГЭ проводится в соответствии с Федеральным законом от 29.12.2012 № 273-ФЗ «Об образовании в Российской Федерации» в целях государственной итоговой аттестации выпускников на основе централизованно разработанных экзаменационных материалов по 14 учебным предметам. Результаты экзамена могут быть использованы при приеме обучающихся в профильные классы средней школы</a:t>
            </a:r>
            <a:r>
              <a:rPr lang="ru-RU" sz="2900" dirty="0" smtClean="0"/>
              <a:t>.</a:t>
            </a:r>
          </a:p>
          <a:p>
            <a:endParaRPr lang="ru-RU" sz="2900" dirty="0"/>
          </a:p>
          <a:p>
            <a:r>
              <a:rPr lang="ru-RU" sz="2900" dirty="0" smtClean="0"/>
              <a:t>Разработанные </a:t>
            </a:r>
            <a:r>
              <a:rPr lang="ru-RU" sz="2900" dirty="0"/>
              <a:t>специалистами ФГБНУ "ФИПИ" шкалы перевода первичных баллов в отметки по пятибалльной шкале для проведения ОГЭ носят РЕКОМЕНДАТЕЛЬНЫЙ</a:t>
            </a:r>
          </a:p>
          <a:p>
            <a:endParaRPr lang="ru-RU" sz="2900" dirty="0"/>
          </a:p>
          <a:p>
            <a:r>
              <a:rPr lang="ru-RU" sz="2900" dirty="0"/>
              <a:t>ХАРАКТЕР. Используемая в конкретном субъекте Российской Федерации система перевода первичных баллов ОГЭ в пятибалльную шкалу принимается региональным министерством / департаментом / комитетом...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1448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Шкала перевода баллов в отметки</a:t>
            </a:r>
            <a:endParaRPr lang="ru-RU" sz="240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5" y="1142984"/>
            <a:ext cx="8905875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dirty="0"/>
              <a:t>Максимальное количество баллов, которое может получить экзаменуемый за выполнение всей экзаменационной работы, – 32 балла. Из них – за модуль «Алгебра» – 20 баллов, за модуль «Геометрия» – 12 баллов.</a:t>
            </a:r>
          </a:p>
          <a:p>
            <a:endParaRPr lang="ru-RU" dirty="0"/>
          </a:p>
          <a:p>
            <a:r>
              <a:rPr lang="ru-RU" dirty="0"/>
              <a:t>Рекомендуемый </a:t>
            </a:r>
            <a:r>
              <a:rPr lang="ru-RU" b="1" u="sng" dirty="0"/>
              <a:t>минимальный результат</a:t>
            </a:r>
            <a:r>
              <a:rPr lang="ru-RU" dirty="0"/>
              <a:t> выполнения экзаменационной работы, свидетельствующий об освоении Федерального компонента образовательного стандарта в предметной области «</a:t>
            </a:r>
            <a:r>
              <a:rPr lang="ru-RU" b="1" u="sng" dirty="0"/>
              <a:t>Математика», – 8 баллов</a:t>
            </a:r>
            <a:r>
              <a:rPr lang="ru-RU" dirty="0"/>
              <a:t>, набранные </a:t>
            </a:r>
            <a:r>
              <a:rPr lang="ru-RU" b="1" u="sng" dirty="0"/>
              <a:t>в сумме </a:t>
            </a:r>
            <a:r>
              <a:rPr lang="ru-RU" dirty="0"/>
              <a:t>за выполнение заданий </a:t>
            </a:r>
            <a:r>
              <a:rPr lang="ru-RU" b="1" u="sng" dirty="0"/>
              <a:t>обоих модулей</a:t>
            </a:r>
            <a:r>
              <a:rPr lang="ru-RU" dirty="0"/>
              <a:t>, при условии, что из них </a:t>
            </a:r>
            <a:r>
              <a:rPr lang="ru-RU" b="1" u="sng" dirty="0"/>
              <a:t>не менее 2 баллов получено по модулю «Геометрия».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2.	МАТЕМАТИКА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3607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123305"/>
              </p:ext>
            </p:extLst>
          </p:nvPr>
        </p:nvGraphicFramePr>
        <p:xfrm>
          <a:off x="1259632" y="476672"/>
          <a:ext cx="7200800" cy="792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00"/>
              </a:tblGrid>
              <a:tr h="396044">
                <a:tc>
                  <a:txBody>
                    <a:bodyPr/>
                    <a:lstStyle/>
                    <a:p>
                      <a:pPr marL="889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Шкала пересчета суммарного балла за выполнение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396044">
                <a:tc>
                  <a:txBody>
                    <a:bodyPr/>
                    <a:lstStyle/>
                    <a:p>
                      <a:pPr marL="889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экзаменационной работы в целом в отметку по математике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375160"/>
              </p:ext>
            </p:extLst>
          </p:nvPr>
        </p:nvGraphicFramePr>
        <p:xfrm>
          <a:off x="1524000" y="1397000"/>
          <a:ext cx="6096000" cy="4921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1677296">
                <a:tc gridSpan="2">
                  <a:txBody>
                    <a:bodyPr/>
                    <a:lstStyle/>
                    <a:p>
                      <a:pPr marL="25400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Отметка по 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2540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пятибалльной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381000"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«2»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R="355600" algn="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«3»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R="304800" algn="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«4»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R="328295" algn="r"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«5»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599175">
                <a:tc rowSpan="2"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шкале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6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  <a:tr h="811382">
                <a:tc gridSpan="2"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Суммарный </a:t>
                      </a:r>
                      <a:endParaRPr lang="ru-RU" sz="2400" b="1" dirty="0" smtClean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балл за</a:t>
                      </a:r>
                    </a:p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работу </a:t>
                      </a: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в целом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 – 7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 – 14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15 – 21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22 – 32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3214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764704"/>
            <a:ext cx="7408333" cy="5361459"/>
          </a:xfrm>
        </p:spPr>
        <p:txBody>
          <a:bodyPr>
            <a:normAutofit/>
          </a:bodyPr>
          <a:lstStyle/>
          <a:p>
            <a:r>
              <a:rPr lang="ru-RU" dirty="0"/>
              <a:t>Результаты экзамена могут быть использованы при приеме обучающихся в профильные классы средней школы. Ориентиром при отборе в профильные классы могут быть показатели, примеры нижних границ которых приведены ниже:</a:t>
            </a:r>
          </a:p>
          <a:p>
            <a:endParaRPr lang="ru-RU" dirty="0"/>
          </a:p>
          <a:p>
            <a:r>
              <a:rPr lang="ru-RU" dirty="0" smtClean="0"/>
              <a:t>для химико-биологического </a:t>
            </a:r>
            <a:r>
              <a:rPr lang="ru-RU" dirty="0"/>
              <a:t>профиля: 18 баллов, из них не менее 6 по геометрии;</a:t>
            </a:r>
          </a:p>
          <a:p>
            <a:r>
              <a:rPr lang="ru-RU" dirty="0" smtClean="0"/>
              <a:t>физико-математического </a:t>
            </a:r>
            <a:r>
              <a:rPr lang="ru-RU" dirty="0"/>
              <a:t>профиля: 19 баллов, из них не менее 7 по геометрии.</a:t>
            </a:r>
          </a:p>
        </p:txBody>
      </p:sp>
    </p:spTree>
    <p:extLst>
      <p:ext uri="{BB962C8B-B14F-4D97-AF65-F5344CB8AC3E}">
        <p14:creationId xmlns:p14="http://schemas.microsoft.com/office/powerpoint/2010/main" val="9048325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762125"/>
            <a:ext cx="871537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3" y="1657350"/>
            <a:ext cx="84867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04950"/>
            <a:ext cx="86868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466850"/>
            <a:ext cx="85725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4.	ХИМИЯ</a:t>
            </a:r>
          </a:p>
          <a:p>
            <a:endParaRPr lang="ru-RU" dirty="0"/>
          </a:p>
          <a:p>
            <a:r>
              <a:rPr lang="ru-RU" dirty="0"/>
              <a:t>Максимальное количество баллов, которое может получить экзаменуемый за выполнение всей экзаменационной работы (без реального эксперимента), – 34 балла.</a:t>
            </a:r>
          </a:p>
          <a:p>
            <a:endParaRPr lang="ru-RU" dirty="0"/>
          </a:p>
          <a:p>
            <a:r>
              <a:rPr lang="ru-RU" dirty="0"/>
              <a:t>Таблица 4</a:t>
            </a:r>
          </a:p>
          <a:p>
            <a:endParaRPr lang="ru-RU" dirty="0"/>
          </a:p>
          <a:p>
            <a:pPr algn="just"/>
            <a:r>
              <a:rPr lang="ru-RU" b="1" dirty="0"/>
              <a:t>Шкала пересчета первичного балла за выполнение экзаменационной работы в отметку по пятибалльной шкале </a:t>
            </a:r>
            <a:endParaRPr lang="ru-RU" b="1" dirty="0" smtClean="0"/>
          </a:p>
          <a:p>
            <a:pPr algn="just"/>
            <a:r>
              <a:rPr lang="ru-RU" b="1" dirty="0" smtClean="0"/>
              <a:t>(</a:t>
            </a:r>
            <a:r>
              <a:rPr lang="ru-RU" b="1" dirty="0"/>
              <a:t>работа без реального эксперимента, демоверсия 1)</a:t>
            </a:r>
          </a:p>
          <a:p>
            <a:endParaRPr lang="ru-RU" dirty="0"/>
          </a:p>
          <a:p>
            <a:r>
              <a:rPr lang="ru-RU" dirty="0"/>
              <a:t>Отметка по	</a:t>
            </a:r>
            <a:r>
              <a:rPr lang="ru-RU" dirty="0" smtClean="0"/>
              <a:t>                 «</a:t>
            </a:r>
            <a:r>
              <a:rPr lang="ru-RU" dirty="0"/>
              <a:t>2»	</a:t>
            </a:r>
            <a:r>
              <a:rPr lang="ru-RU" dirty="0" smtClean="0"/>
              <a:t>«</a:t>
            </a:r>
            <a:r>
              <a:rPr lang="ru-RU" dirty="0"/>
              <a:t>3»	</a:t>
            </a:r>
            <a:r>
              <a:rPr lang="ru-RU" dirty="0" smtClean="0"/>
              <a:t> «4»	  «</a:t>
            </a:r>
            <a:r>
              <a:rPr lang="ru-RU" dirty="0"/>
              <a:t>5»</a:t>
            </a:r>
          </a:p>
          <a:p>
            <a:r>
              <a:rPr lang="ru-RU" dirty="0"/>
              <a:t>пятибалльной шкале				</a:t>
            </a:r>
          </a:p>
          <a:p>
            <a:r>
              <a:rPr lang="ru-RU" dirty="0"/>
              <a:t>	</a:t>
            </a:r>
            <a:r>
              <a:rPr lang="ru-RU" dirty="0" smtClean="0"/>
              <a:t>Общий </a:t>
            </a:r>
            <a:r>
              <a:rPr lang="ru-RU" dirty="0"/>
              <a:t>балл	0 – 8	9 – 17	18 – 26	27 – 34</a:t>
            </a:r>
          </a:p>
          <a:p>
            <a:endParaRPr lang="ru-RU" dirty="0"/>
          </a:p>
          <a:p>
            <a:r>
              <a:rPr lang="ru-RU" dirty="0"/>
              <a:t>Результаты экзамена могут быть использованы при приеме обучающихся в профильные классы средней школы. Ориентиром при отборе в профильные классы может быть показатель, </a:t>
            </a:r>
            <a:r>
              <a:rPr lang="ru-RU" b="1" dirty="0"/>
              <a:t>нижняя граница которого соответствует 23 баллам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006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8 классы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340388"/>
              </p:ext>
            </p:extLst>
          </p:nvPr>
        </p:nvGraphicFramePr>
        <p:xfrm>
          <a:off x="899592" y="692696"/>
          <a:ext cx="7560840" cy="13876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4004"/>
                <a:gridCol w="5276836"/>
              </a:tblGrid>
              <a:tr h="770536">
                <a:tc>
                  <a:txBody>
                    <a:bodyPr/>
                    <a:lstStyle/>
                    <a:p>
                      <a:r>
                        <a:rPr lang="ru-RU" dirty="0" smtClean="0"/>
                        <a:t>7 класс- 4 отличника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класс-3</a:t>
                      </a:r>
                      <a:endParaRPr lang="ru-RU" dirty="0"/>
                    </a:p>
                  </a:txBody>
                  <a:tcPr/>
                </a:tc>
              </a:tr>
              <a:tr h="13106122">
                <a:tc>
                  <a:txBody>
                    <a:bodyPr/>
                    <a:lstStyle/>
                    <a:p>
                      <a:pPr marL="0" lvl="0" indent="0" fontAlgn="b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ru-RU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u="sng" dirty="0" smtClean="0"/>
                        <a:t>По</a:t>
                      </a:r>
                      <a:r>
                        <a:rPr lang="ru-RU" b="1" u="sng" baseline="0" dirty="0" smtClean="0"/>
                        <a:t> итогам года </a:t>
                      </a:r>
                      <a:r>
                        <a:rPr lang="ru-RU" b="1" u="sng" dirty="0" smtClean="0"/>
                        <a:t>-3 отличника</a:t>
                      </a:r>
                    </a:p>
                    <a:p>
                      <a:pPr marL="0" lvl="0" indent="0" fontAlgn="b"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/>
                      </a:pPr>
                      <a:r>
                        <a:rPr lang="ru-RU" b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 одной</a:t>
                      </a:r>
                      <a:r>
                        <a:rPr lang="ru-RU" b="1" u="sng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«4»</a:t>
                      </a:r>
                      <a:r>
                        <a:rPr lang="ru-RU" b="1" u="sng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:2 по истории</a:t>
                      </a:r>
                    </a:p>
                    <a:p>
                      <a:r>
                        <a:rPr lang="ru-RU" b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 одной</a:t>
                      </a:r>
                      <a:r>
                        <a:rPr lang="ru-RU" b="1" u="sng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«3»:</a:t>
                      </a: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98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1017" y="404663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8.	ИСТОРИЯ</a:t>
            </a:r>
          </a:p>
          <a:p>
            <a:endParaRPr lang="ru-RU" dirty="0"/>
          </a:p>
          <a:p>
            <a:r>
              <a:rPr lang="ru-RU" dirty="0"/>
              <a:t>Максимальное количество баллов, которое может получить экзаменуемый за выполнение всей экзаменационной работы, – 44 балла.</a:t>
            </a:r>
          </a:p>
          <a:p>
            <a:endParaRPr lang="ru-RU" dirty="0"/>
          </a:p>
          <a:p>
            <a:r>
              <a:rPr lang="ru-RU" dirty="0"/>
              <a:t>					</a:t>
            </a:r>
          </a:p>
          <a:p>
            <a:r>
              <a:rPr lang="ru-RU" dirty="0"/>
              <a:t>	</a:t>
            </a:r>
            <a:r>
              <a:rPr lang="ru-RU" b="1" u="sng" dirty="0"/>
              <a:t>Шкала пересчета первичного балла за выполнение	</a:t>
            </a:r>
          </a:p>
          <a:p>
            <a:r>
              <a:rPr lang="ru-RU" b="1" u="sng" dirty="0"/>
              <a:t>	экзаменационной работы в отметку по пятибалльной шка</a:t>
            </a:r>
            <a:r>
              <a:rPr lang="ru-RU" dirty="0"/>
              <a:t>ле	</a:t>
            </a:r>
          </a:p>
          <a:p>
            <a:r>
              <a:rPr lang="ru-RU" dirty="0"/>
              <a:t>Отметка по		«2»	«3»	«4»	«5»</a:t>
            </a:r>
          </a:p>
          <a:p>
            <a:r>
              <a:rPr lang="ru-RU" dirty="0"/>
              <a:t>пятибалльной шкале				</a:t>
            </a:r>
          </a:p>
          <a:p>
            <a:r>
              <a:rPr lang="ru-RU" dirty="0"/>
              <a:t>				</a:t>
            </a:r>
          </a:p>
          <a:p>
            <a:r>
              <a:rPr lang="ru-RU" dirty="0"/>
              <a:t>Общий балл		0 – 12	13 – 23	24 – 34	35 – 44</a:t>
            </a:r>
          </a:p>
          <a:p>
            <a:endParaRPr lang="ru-RU" dirty="0"/>
          </a:p>
          <a:p>
            <a:r>
              <a:rPr lang="ru-RU" dirty="0"/>
              <a:t>Результаты экзамена могут быть использованы при приеме обучающихся в профильные классы средней школы. Ориентиром при отборе в профильные классы может быть показатель, нижняя граница которого </a:t>
            </a:r>
            <a:r>
              <a:rPr lang="ru-RU" b="1" dirty="0"/>
              <a:t>соответствует 32 баллам</a:t>
            </a:r>
          </a:p>
        </p:txBody>
      </p:sp>
    </p:spTree>
    <p:extLst>
      <p:ext uri="{BB962C8B-B14F-4D97-AF65-F5344CB8AC3E}">
        <p14:creationId xmlns:p14="http://schemas.microsoft.com/office/powerpoint/2010/main" val="30289517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	</a:t>
            </a:r>
            <a:r>
              <a:rPr lang="ru-RU" b="1" dirty="0"/>
              <a:t>ЛИТЕРАТУРА</a:t>
            </a:r>
          </a:p>
          <a:p>
            <a:endParaRPr lang="ru-RU" dirty="0"/>
          </a:p>
          <a:p>
            <a:r>
              <a:rPr lang="ru-RU" dirty="0"/>
              <a:t>Максимальное количество баллов, которое может получить экзаменуемый за выполнение всей экзаменационной работы, –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балла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dirty="0"/>
              <a:t>	</a:t>
            </a:r>
            <a:r>
              <a:rPr lang="ru-RU" b="1" u="sng" dirty="0" smtClean="0"/>
              <a:t>Шкала </a:t>
            </a:r>
            <a:r>
              <a:rPr lang="ru-RU" b="1" u="sng" dirty="0"/>
              <a:t>пересчета первичного балла за выполнение	</a:t>
            </a:r>
          </a:p>
          <a:p>
            <a:pPr algn="ctr"/>
            <a:r>
              <a:rPr lang="ru-RU" b="1" u="sng" dirty="0"/>
              <a:t>	экзаменационной работы в отметку по пятибалльной шкале</a:t>
            </a:r>
            <a:r>
              <a:rPr lang="ru-RU" dirty="0"/>
              <a:t>	</a:t>
            </a:r>
          </a:p>
          <a:p>
            <a:r>
              <a:rPr lang="ru-RU" dirty="0"/>
              <a:t>Отметка по		«2»	«3»	«4»	«5»</a:t>
            </a:r>
          </a:p>
          <a:p>
            <a:r>
              <a:rPr lang="ru-RU" dirty="0"/>
              <a:t>пятибалльной шкале				</a:t>
            </a:r>
          </a:p>
          <a:p>
            <a:r>
              <a:rPr lang="ru-RU" dirty="0"/>
              <a:t>				</a:t>
            </a:r>
          </a:p>
          <a:p>
            <a:r>
              <a:rPr lang="ru-RU" dirty="0"/>
              <a:t>Общий балл		0 – 9	10 – 17	18 – 24	25 – 29</a:t>
            </a:r>
          </a:p>
          <a:p>
            <a:endParaRPr lang="ru-RU" dirty="0"/>
          </a:p>
          <a:p>
            <a:r>
              <a:rPr lang="ru-RU" dirty="0"/>
              <a:t>Результаты экзамена могут быть использованы при приеме обучающихся в профильные классы средней школы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b="1" dirty="0"/>
              <a:t>Ориентиром при отборе в профильные классы может быть показатель, нижняя граница которого соответствует 19 баллам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51534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10.	ИНФОРМАТИКА и ИКТ</a:t>
            </a:r>
          </a:p>
          <a:p>
            <a:endParaRPr lang="ru-RU" dirty="0"/>
          </a:p>
          <a:p>
            <a:r>
              <a:rPr lang="ru-RU" dirty="0"/>
              <a:t>Максимальное количество баллов, которое может получить экзаменуемый за выполнение всей экзаменационной работы, </a:t>
            </a:r>
            <a:r>
              <a:rPr lang="ru-RU" dirty="0">
                <a:solidFill>
                  <a:srgbClr val="FF0000"/>
                </a:solidFill>
              </a:rPr>
              <a:t>–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балла.</a:t>
            </a:r>
          </a:p>
          <a:p>
            <a:r>
              <a:rPr lang="ru-RU" dirty="0" smtClean="0"/>
              <a:t>	</a:t>
            </a:r>
            <a:r>
              <a:rPr lang="ru-RU" b="1" u="sng" dirty="0" smtClean="0"/>
              <a:t>Шкала пересчета первичного балла за выполнение	</a:t>
            </a:r>
          </a:p>
          <a:p>
            <a:r>
              <a:rPr lang="ru-RU" b="1" u="sng" dirty="0"/>
              <a:t>	экзаменационной работы в отметку по пятибалльной шкале</a:t>
            </a:r>
            <a:r>
              <a:rPr lang="ru-RU" dirty="0"/>
              <a:t>	</a:t>
            </a:r>
          </a:p>
          <a:p>
            <a:r>
              <a:rPr lang="ru-RU" dirty="0"/>
              <a:t>Отметка по		«2»	«3»	«4»	«5»</a:t>
            </a:r>
          </a:p>
          <a:p>
            <a:r>
              <a:rPr lang="ru-RU" dirty="0"/>
              <a:t>пятибалльной шкале				</a:t>
            </a:r>
          </a:p>
          <a:p>
            <a:r>
              <a:rPr lang="ru-RU" dirty="0"/>
              <a:t>				</a:t>
            </a:r>
          </a:p>
          <a:p>
            <a:r>
              <a:rPr lang="ru-RU" dirty="0"/>
              <a:t>Общий балл		0 – 4	5 – 11	12 – 17	18 – 22</a:t>
            </a:r>
          </a:p>
          <a:p>
            <a:endParaRPr lang="ru-RU" dirty="0"/>
          </a:p>
          <a:p>
            <a:r>
              <a:rPr lang="ru-RU" dirty="0"/>
              <a:t>Результаты экзамена могут быть использованы при приеме обучающихся в профильные классы средней школы. </a:t>
            </a:r>
            <a:endParaRPr lang="ru-RU" dirty="0" smtClean="0"/>
          </a:p>
          <a:p>
            <a:r>
              <a:rPr lang="ru-RU" b="1" dirty="0" smtClean="0"/>
              <a:t>Ориентиром </a:t>
            </a:r>
            <a:r>
              <a:rPr lang="ru-RU" b="1" dirty="0"/>
              <a:t>при отборе в профильные классы может быть показатель, нижняя граница которого соответствует 15 баллам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99330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11.	</a:t>
            </a:r>
            <a:r>
              <a:rPr lang="ru-RU" b="1" dirty="0"/>
              <a:t>ИНОСТРАННЫЙ ЯЗЫК</a:t>
            </a:r>
          </a:p>
          <a:p>
            <a:pPr algn="ctr"/>
            <a:r>
              <a:rPr lang="ru-RU" b="1" dirty="0"/>
              <a:t>(АНГЛИЙСКИЙ, НЕМЕЦКИЙ, ФРАНЦУЗСКИЙ, ИСПАНСКИЙ</a:t>
            </a:r>
            <a:r>
              <a:rPr lang="ru-RU" dirty="0"/>
              <a:t>)</a:t>
            </a:r>
          </a:p>
          <a:p>
            <a:endParaRPr lang="ru-RU" dirty="0"/>
          </a:p>
          <a:p>
            <a:r>
              <a:rPr lang="ru-RU" dirty="0"/>
              <a:t>Максимальное количество баллов, которое может получить экзаменуемый за выполнение всей экзаменационной работы, –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 баллов</a:t>
            </a:r>
            <a:r>
              <a:rPr lang="ru-RU" dirty="0"/>
              <a:t>.</a:t>
            </a:r>
          </a:p>
          <a:p>
            <a:r>
              <a:rPr lang="ru-RU" dirty="0"/>
              <a:t>	</a:t>
            </a:r>
            <a:r>
              <a:rPr lang="ru-RU" b="1" dirty="0"/>
              <a:t>Шкала пересчета первичного балла за выполнение	</a:t>
            </a:r>
          </a:p>
          <a:p>
            <a:r>
              <a:rPr lang="ru-RU" b="1" dirty="0"/>
              <a:t>	экзаменационной работы в отметку по пятибалльной шкале</a:t>
            </a:r>
            <a:r>
              <a:rPr lang="ru-RU" dirty="0"/>
              <a:t>	</a:t>
            </a:r>
          </a:p>
          <a:p>
            <a:r>
              <a:rPr lang="ru-RU" dirty="0"/>
              <a:t>Отметка по		«2»	«3»	«4»	«5»</a:t>
            </a:r>
          </a:p>
          <a:p>
            <a:r>
              <a:rPr lang="ru-RU" dirty="0"/>
              <a:t>пятибалльной шкале				</a:t>
            </a:r>
          </a:p>
          <a:p>
            <a:r>
              <a:rPr lang="ru-RU" dirty="0"/>
              <a:t>Общий балл		0 – 28	29 – 45	46 – 58	59 – 70</a:t>
            </a:r>
          </a:p>
          <a:p>
            <a:endParaRPr lang="ru-RU" dirty="0"/>
          </a:p>
          <a:p>
            <a:r>
              <a:rPr lang="ru-RU" dirty="0"/>
              <a:t>Результаты экзамена могут быть использованы при приеме обучающихся в профильные классы средней школы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b="1" dirty="0"/>
              <a:t>Ориентиром при отборе в профильные классы может быть показатель, нижняя граница которого соответствует 56 баллам.</a:t>
            </a:r>
          </a:p>
        </p:txBody>
      </p:sp>
    </p:spTree>
    <p:extLst>
      <p:ext uri="{BB962C8B-B14F-4D97-AF65-F5344CB8AC3E}">
        <p14:creationId xmlns:p14="http://schemas.microsoft.com/office/powerpoint/2010/main" val="13156571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836712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Ученики 9-х классов будут сдавать устное собеседование для допуска к экзаменам</a:t>
            </a:r>
          </a:p>
          <a:p>
            <a:r>
              <a:rPr lang="ru-RU" dirty="0"/>
              <a:t>14 июля 2017 г. Источник: www.uchportal.ru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733550"/>
            <a:ext cx="3327338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07904" y="1988840"/>
            <a:ext cx="41764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Что касается ГИА, то в этом направлении аттестации после 9-го класса нам придется работать. Вы знаете о том, что со следующего года допуском к четырем экзаменам после 9-го класса станет обязательное собеседование, устная часть по русскому языку", - сказала министр.</a:t>
            </a:r>
          </a:p>
          <a:p>
            <a:endParaRPr lang="ru-RU" dirty="0"/>
          </a:p>
          <a:p>
            <a:r>
              <a:rPr lang="ru-RU" dirty="0"/>
              <a:t>Васильева добавила, что в этом году </a:t>
            </a:r>
            <a:r>
              <a:rPr lang="ru-RU" dirty="0" smtClean="0"/>
              <a:t>ОГЭ </a:t>
            </a:r>
            <a:r>
              <a:rPr lang="ru-RU" dirty="0"/>
              <a:t>прошел "достаточно спокойно", и средний балл, набранный подростками, был таким же, как и годом ранее</a:t>
            </a:r>
          </a:p>
        </p:txBody>
      </p:sp>
    </p:spTree>
    <p:extLst>
      <p:ext uri="{BB962C8B-B14F-4D97-AF65-F5344CB8AC3E}">
        <p14:creationId xmlns:p14="http://schemas.microsoft.com/office/powerpoint/2010/main" val="573333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b="1" u="sng" dirty="0" smtClean="0"/>
              <a:t>Устная часть экзамена по русскому языку в 9 классах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Итоговое собеседование </a:t>
            </a:r>
            <a:r>
              <a:rPr lang="ru-RU" dirty="0"/>
              <a:t>в этом году </a:t>
            </a:r>
            <a:r>
              <a:rPr lang="ru-RU" dirty="0" smtClean="0"/>
              <a:t>по выбору региона(выбор пока неизвестен)</a:t>
            </a:r>
          </a:p>
          <a:p>
            <a:r>
              <a:rPr lang="ru-RU" dirty="0" smtClean="0"/>
              <a:t>Результаты собеседования </a:t>
            </a:r>
            <a:r>
              <a:rPr lang="ru-RU" dirty="0"/>
              <a:t>не будут влиять на допуск учащихся к ГИА-9 в 2018 году. </a:t>
            </a:r>
          </a:p>
          <a:p>
            <a:endParaRPr lang="ru-RU" dirty="0"/>
          </a:p>
          <a:p>
            <a:r>
              <a:rPr lang="ru-RU" dirty="0"/>
              <a:t>Итоговое собеседование по русскому языку  направлено на проверку навыков спонтанной речи – на подготовку участнику будет даваться около минуты. </a:t>
            </a:r>
          </a:p>
          <a:p>
            <a:r>
              <a:rPr lang="ru-RU" b="1" u="sng" dirty="0"/>
              <a:t>Модель собеседования включает следующие типы заданий: </a:t>
            </a:r>
          </a:p>
          <a:p>
            <a:r>
              <a:rPr lang="ru-RU" dirty="0"/>
              <a:t>1) чтение текста вслух; </a:t>
            </a:r>
          </a:p>
          <a:p>
            <a:r>
              <a:rPr lang="ru-RU" dirty="0"/>
              <a:t>2) пересказ текста с привлечением дополнительной информации; </a:t>
            </a:r>
          </a:p>
          <a:p>
            <a:r>
              <a:rPr lang="ru-RU" dirty="0"/>
              <a:t>3) монологическое высказывание по одной из выбранных тем; </a:t>
            </a:r>
          </a:p>
          <a:p>
            <a:r>
              <a:rPr lang="ru-RU" dirty="0"/>
              <a:t>4) диалог с экзаменатором-собеседником.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Все тексты для чтения, которые будут предложены участникам собеседования, - это тексты о выдающихся людях России, таких как первый космонавт </a:t>
            </a:r>
            <a:r>
              <a:rPr lang="ru-RU" b="1" u="sng" dirty="0"/>
              <a:t>Юрий Гагарин, знаменитый хирург Николай Пирогов, наши современники Доктор Лиза (Елизавета Глинка) и доктор из Красноярска</a:t>
            </a:r>
            <a:r>
              <a:rPr lang="ru-RU" dirty="0"/>
              <a:t>, который в сложных условиях провел операцию и спас жизнь ребенку.  </a:t>
            </a:r>
          </a:p>
          <a:p>
            <a:endParaRPr lang="ru-RU" dirty="0"/>
          </a:p>
          <a:p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8159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36712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На выполнение работы каждому участнику будет отводиться около 15 минут</a:t>
            </a:r>
            <a:r>
              <a:rPr lang="ru-RU" dirty="0"/>
              <a:t>. В процессе проведения собеседования будет вестись аудиозапись. </a:t>
            </a:r>
          </a:p>
          <a:p>
            <a:r>
              <a:rPr lang="ru-RU" dirty="0"/>
              <a:t>Оценка выполнения заданий работы будет осуществляться экспертом непосредственно в процессе ответа по специально разработанным критериям с учетом соблюдения норм современного русского литературного языка.</a:t>
            </a:r>
          </a:p>
          <a:p>
            <a:endParaRPr lang="ru-RU" dirty="0"/>
          </a:p>
          <a:p>
            <a:r>
              <a:rPr lang="ru-RU" dirty="0"/>
              <a:t>Планируется, что </a:t>
            </a:r>
            <a:r>
              <a:rPr lang="ru-RU" b="1" u="sng" dirty="0"/>
              <a:t>итоговое собеседование выпускники 9 классов будут проходить в своих школах. Оцениваться оно будет по системе «зачет»/«незачет».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230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764704"/>
            <a:ext cx="8463884" cy="5616624"/>
          </a:xfrm>
        </p:spPr>
        <p:txBody>
          <a:bodyPr>
            <a:noAutofit/>
          </a:bodyPr>
          <a:lstStyle/>
          <a:p>
            <a:pPr marL="85725" indent="-1111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Участник ОГЭ имеет право подать апелляцию</a:t>
            </a:r>
          </a:p>
          <a:p>
            <a:pPr marL="531812" indent="-457200" algn="just"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нарушении установленного Порядка проведения ГИА</a:t>
            </a:r>
          </a:p>
          <a:p>
            <a:pPr marL="531812" indent="-457200" algn="just"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(или) о несогласии с выставленными баллами.</a:t>
            </a:r>
          </a:p>
          <a:p>
            <a:pPr marL="85725" indent="-1111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рассматривается апелляция по вопросам содержания и структуры заданий по учебным предметам, по вопросам, связанным с оцениваем результатов выполнения заданий с кратким ответом, неправильным оформлением работы.</a:t>
            </a:r>
          </a:p>
          <a:p>
            <a:pPr marL="85725" indent="-11113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Апелляцию о нарушении Порядка участн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ик ОГЭ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подает в день проведения экзамена члену ГЭК, не покидая ППЭ.</a:t>
            </a:r>
          </a:p>
          <a:p>
            <a:pPr marL="85725" indent="-11113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Апелляция о несогласии с выставленными баллами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подается в течение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двух рабочих дней после официального объявления рез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ультатов экзамена в конфликтную комиссию или в образовательную организацию ,в которой они были допущены. </a:t>
            </a:r>
          </a:p>
          <a:p>
            <a:pPr marL="85725" indent="-1111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Участники ОГЭ заблаговременно информируются о времени ,месте и порядке рассмотрения апелляций. Обучающийся и (или) его родители (законные представители) при желании присутствуют при рассмотрении апелляции.</a:t>
            </a:r>
          </a:p>
          <a:p>
            <a:pPr marL="85725" indent="-11113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668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АПЕЛЛЯЦИЯ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432511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рассмотрении апелляции о нарушении установленного  Порядка конфликтная комиссия выносит одно из решений: об отклонении апелляции и об удовлетворении апелляции.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удовлетворении апелляции результат ОГЭ аннулируется и участнику ОГЭ предоставляется возможность сдать экзамен в иной день, предусмотренный единым расписанием проведения ОГЭ.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32511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результатам рассмотрения апелляции о несогласии с выставленными баллами конфликтная комиссия принимает решение об отклонении апелляции и сохранении выставленных баллов или удовлетворении апелляции и изменении баллов. Баллы могут быть изменены как в сторону повышения, так и в сторону понижения.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9а-Пушкарёва </a:t>
            </a:r>
            <a:r>
              <a:rPr lang="ru-RU" dirty="0"/>
              <a:t>Екатерина </a:t>
            </a:r>
          </a:p>
          <a:p>
            <a:pPr marL="0" indent="0">
              <a:buNone/>
            </a:pPr>
            <a:r>
              <a:rPr lang="ru-RU" dirty="0" smtClean="0"/>
              <a:t>9а-Серебренникова </a:t>
            </a:r>
            <a:r>
              <a:rPr lang="ru-RU" dirty="0"/>
              <a:t>Екатерина </a:t>
            </a:r>
          </a:p>
          <a:p>
            <a:pPr marL="0" lvl="0" indent="0" fontAlgn="b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9а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Скрипка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Анастасия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9Б-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Волжанина Татьяна </a:t>
            </a:r>
          </a:p>
          <a:p>
            <a:pPr marL="0" indent="0">
              <a:buNone/>
            </a:pPr>
            <a:r>
              <a:rPr lang="ru-RU" dirty="0"/>
              <a:t>9В -Воробьёва Софья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Претенденты на аттестат</a:t>
            </a:r>
            <a:br>
              <a:rPr lang="ru-RU" dirty="0" smtClean="0"/>
            </a:br>
            <a:r>
              <a:rPr lang="ru-RU" dirty="0" smtClean="0"/>
              <a:t>особого образца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01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543800" cy="1524000"/>
          </a:xfrm>
        </p:spPr>
        <p:txBody>
          <a:bodyPr/>
          <a:lstStyle/>
          <a:p>
            <a:pPr algn="ctr"/>
            <a:r>
              <a:rPr lang="ru-RU" dirty="0" smtClean="0"/>
              <a:t>ГИА 9 - 2017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Что нужно знать родителям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ГИА (ОГЭ)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57158" y="1214422"/>
            <a:ext cx="857252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Освоение образовательных программ основного общего образования завершается обязательной государственной итоговой аттестацией  по русскому языку,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математике и 2 предметам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выбору учащегося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Государственная итоговая аттестация  — это основной обязательный вид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 tooltip="Экзамен"/>
              </a:rPr>
              <a:t>экзамена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 9 классе. Служит для контроля знаний, полученных учащимися за 9 лет, а также для приёма в учреждения среднего профессионального образования (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 tooltip="Колледж"/>
              </a:rPr>
              <a:t>колледжи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 tooltip="Техникум"/>
              </a:rPr>
              <a:t>техникумы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ОГЭ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оценивается на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 tooltip="Федеративное устройство России"/>
              </a:rPr>
              <a:t>региональном уровне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После экзаменов ученикам выдают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6" tooltip="Аттестат"/>
              </a:rPr>
              <a:t>аттестаты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 получении основного общего образования. Учащиеся, окончившие 9 класс с отличием, получают аттестаты особого образца.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714356"/>
            <a:ext cx="8229600" cy="1069848"/>
          </a:xfrm>
        </p:spPr>
        <p:txBody>
          <a:bodyPr/>
          <a:lstStyle/>
          <a:p>
            <a:r>
              <a:rPr lang="ru-RU" dirty="0" smtClean="0"/>
              <a:t>ФОРМЫ ПРОВЕДЕНИЯ ГИА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1785938"/>
            <a:ext cx="8229600" cy="4324350"/>
          </a:xfrm>
        </p:spPr>
        <p:txBody>
          <a:bodyPr>
            <a:normAutofit/>
          </a:bodyPr>
          <a:lstStyle/>
          <a:p>
            <a:pPr marL="0" lvl="0" indent="53975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397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ОГЭ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– это форма государственной итоговой аттестации по образовательным программам основного общего образования. При проведении ОГЭ используются контрольные измерительные материалы стандартизированной формы.</a:t>
            </a:r>
          </a:p>
          <a:p>
            <a:pPr marL="0" lvl="0" indent="53975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397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ГВЭ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– форма ГИА в виде письменных и устных экзаменов с использованием текстов, тем, заданий, билетов.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2185</Words>
  <Application>Microsoft Office PowerPoint</Application>
  <PresentationFormat>Экран (4:3)</PresentationFormat>
  <Paragraphs>318</Paragraphs>
  <Slides>49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Волна</vt:lpstr>
      <vt:lpstr>Презентация PowerPoint</vt:lpstr>
      <vt:lpstr>Презентация PowerPoint</vt:lpstr>
      <vt:lpstr>Итоги года</vt:lpstr>
      <vt:lpstr>8 классы</vt:lpstr>
      <vt:lpstr>Претенденты на аттестат особого образца</vt:lpstr>
      <vt:lpstr>ГИА 9 - 2017</vt:lpstr>
      <vt:lpstr>ЧТО ТАКОЕ ГИА (ОГЭ)</vt:lpstr>
      <vt:lpstr>Презентация PowerPoint</vt:lpstr>
      <vt:lpstr>ФОРМЫ ПРОВЕДЕНИЯ ГИА</vt:lpstr>
      <vt:lpstr>ЧТО СДАЕМ?</vt:lpstr>
      <vt:lpstr>Презентация PowerPoint</vt:lpstr>
      <vt:lpstr>Презентация PowerPoint</vt:lpstr>
      <vt:lpstr>КОГДА СДАЕМ</vt:lpstr>
      <vt:lpstr>Расписание ОГЭ в 2017 году(ПРОЕКТ)</vt:lpstr>
      <vt:lpstr>КАК СДАЕМ</vt:lpstr>
      <vt:lpstr>Презентация PowerPoint</vt:lpstr>
      <vt:lpstr>Презентация PowerPoint</vt:lpstr>
      <vt:lpstr>ЗАПРЕЩЕНО!</vt:lpstr>
      <vt:lpstr>Презентация PowerPoint</vt:lpstr>
      <vt:lpstr>Презентация PowerPoint</vt:lpstr>
      <vt:lpstr>ВНИМАНИЕ</vt:lpstr>
      <vt:lpstr>ЧЕМ МОЖНО ПОЛЬЗОВАТЬСЯ НА ЭКЗАМЕНЕ</vt:lpstr>
      <vt:lpstr>ЧЕМ МОЖНО ПОЛЬЗОВАТЬСЯ НА ЭКЗАМЕНЕ</vt:lpstr>
      <vt:lpstr>ЧЕМ МОЖНО ПОЛЬЗОВАТЬСЯ НА ЭКЗАМЕНЕ</vt:lpstr>
      <vt:lpstr>Внимание!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Шкала перевода баллов в отметки</vt:lpstr>
      <vt:lpstr>2. МАТЕМАТИКА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АПЕЛЛЯЦИЯ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Учитель</cp:lastModifiedBy>
  <cp:revision>26</cp:revision>
  <dcterms:created xsi:type="dcterms:W3CDTF">2016-11-20T17:30:47Z</dcterms:created>
  <dcterms:modified xsi:type="dcterms:W3CDTF">2017-11-08T06:22:27Z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1147926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